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10" r:id="rId2"/>
    <p:sldId id="311" r:id="rId3"/>
    <p:sldId id="312" r:id="rId4"/>
    <p:sldId id="313" r:id="rId5"/>
    <p:sldId id="316" r:id="rId6"/>
    <p:sldId id="315" r:id="rId7"/>
    <p:sldId id="317" r:id="rId8"/>
    <p:sldId id="314" r:id="rId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8" autoAdjust="0"/>
    <p:restoredTop sz="92118" autoAdjust="0"/>
  </p:normalViewPr>
  <p:slideViewPr>
    <p:cSldViewPr snapToGrid="0">
      <p:cViewPr varScale="1">
        <p:scale>
          <a:sx n="110" d="100"/>
          <a:sy n="110" d="100"/>
        </p:scale>
        <p:origin x="85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2020/10/19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2020/10/19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14356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0283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2020/10/19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2020/10/19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2020/10/19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2020/10/19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2020/10/19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2020/10/19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2020/10/19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2020/10/19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2020/10/19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2020/10/19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2020/10/19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2020/10/19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879" y="3259886"/>
            <a:ext cx="7155308" cy="271696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 bwMode="auto">
          <a:xfrm>
            <a:off x="590204" y="532014"/>
            <a:ext cx="11155680" cy="5552902"/>
          </a:xfrm>
          <a:prstGeom prst="rect">
            <a:avLst/>
          </a:prstGeom>
          <a:noFill/>
          <a:ln w="28575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303123" y="580726"/>
            <a:ext cx="71777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Found that on current mockup samples, the touch feeling was not the same on each button, one or two keys were worse than others. </a:t>
            </a:r>
          </a:p>
          <a:p>
            <a:r>
              <a:rPr lang="en-US" altLang="zh-CN" dirty="0"/>
              <a:t>(because mock-up samples on our hand are not many and need </a:t>
            </a:r>
            <a:r>
              <a:rPr lang="en-US" altLang="zh-CN" dirty="0" err="1"/>
              <a:t>Inkel</a:t>
            </a:r>
            <a:r>
              <a:rPr lang="en-US" altLang="zh-CN" dirty="0"/>
              <a:t> to look into this potential issue)</a:t>
            </a:r>
          </a:p>
          <a:p>
            <a:endParaRPr lang="en-US" altLang="zh-CN" dirty="0"/>
          </a:p>
          <a:p>
            <a:r>
              <a:rPr lang="en-US" altLang="zh-CN" dirty="0"/>
              <a:t>Pre-action if issues still existed after DVT :</a:t>
            </a:r>
          </a:p>
          <a:p>
            <a:pPr marL="342900" indent="-342900">
              <a:buAutoNum type="arabicPeriod"/>
            </a:pPr>
            <a:r>
              <a:rPr lang="en-US" altLang="zh-CN" dirty="0"/>
              <a:t>may add more ribs from case top to support button part, to avoid case top and button part are designed as surface by surface matching.</a:t>
            </a:r>
          </a:p>
          <a:p>
            <a:pPr marL="342900" indent="-342900">
              <a:buAutoNum type="arabicPeriod"/>
            </a:pPr>
            <a:r>
              <a:rPr lang="en-US" altLang="zh-TW" dirty="0"/>
              <a:t>The springs of button may be revised to be more elastic probably.</a:t>
            </a:r>
            <a:endParaRPr lang="zh-TW" altLang="en-US" dirty="0"/>
          </a:p>
        </p:txBody>
      </p:sp>
      <p:cxnSp>
        <p:nvCxnSpPr>
          <p:cNvPr id="11" name="直線單箭頭接點 10"/>
          <p:cNvCxnSpPr/>
          <p:nvPr/>
        </p:nvCxnSpPr>
        <p:spPr>
          <a:xfrm flipH="1" flipV="1">
            <a:off x="8229600" y="5029200"/>
            <a:ext cx="1569077" cy="5488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9900634" y="5393346"/>
            <a:ext cx="1265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Button part</a:t>
            </a:r>
            <a:endParaRPr lang="zh-TW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2D34820-5721-4239-A0D3-DC9E8A9E9A69}"/>
              </a:ext>
            </a:extLst>
          </p:cNvPr>
          <p:cNvSpPr/>
          <p:nvPr/>
        </p:nvSpPr>
        <p:spPr bwMode="auto">
          <a:xfrm>
            <a:off x="446116" y="5393346"/>
            <a:ext cx="8362906" cy="9296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r>
              <a:rPr lang="en-US" altLang="ko-KR" sz="1600" dirty="0">
                <a:solidFill>
                  <a:srgbClr val="000000"/>
                </a:solidFill>
              </a:rPr>
              <a:t>Feedback from </a:t>
            </a:r>
            <a:r>
              <a:rPr lang="en-US" altLang="ko-KR" sz="1600" dirty="0" err="1">
                <a:solidFill>
                  <a:srgbClr val="000000"/>
                </a:solidFill>
              </a:rPr>
              <a:t>Inkel</a:t>
            </a:r>
            <a:endParaRPr lang="en-US" altLang="ko-KR" sz="1600" dirty="0">
              <a:solidFill>
                <a:srgbClr val="000000"/>
              </a:solidFill>
            </a:endParaRPr>
          </a:p>
          <a:p>
            <a:r>
              <a:rPr lang="en-US" altLang="ko-KR" sz="1600" dirty="0">
                <a:solidFill>
                  <a:srgbClr val="0000CC"/>
                </a:solidFill>
              </a:rPr>
              <a:t>19.oct’20 </a:t>
            </a:r>
            <a:r>
              <a:rPr lang="en-US" altLang="ko-KR" sz="1600" dirty="0" err="1">
                <a:solidFill>
                  <a:srgbClr val="0000CC"/>
                </a:solidFill>
              </a:rPr>
              <a:t>Mecha</a:t>
            </a:r>
            <a:r>
              <a:rPr lang="en-US" altLang="ko-KR" sz="1600" dirty="0">
                <a:solidFill>
                  <a:srgbClr val="0000CC"/>
                </a:solidFill>
              </a:rPr>
              <a:t>: It was confirmed through a mockup, and the improvement plan was reflected.</a:t>
            </a:r>
          </a:p>
        </p:txBody>
      </p:sp>
    </p:spTree>
    <p:extLst>
      <p:ext uri="{BB962C8B-B14F-4D97-AF65-F5344CB8AC3E}">
        <p14:creationId xmlns:p14="http://schemas.microsoft.com/office/powerpoint/2010/main" val="2653990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427" y="3665642"/>
            <a:ext cx="4185721" cy="228591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5866" y="714893"/>
            <a:ext cx="3600395" cy="2539106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374" y="3390185"/>
            <a:ext cx="5782887" cy="267056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 bwMode="auto">
          <a:xfrm>
            <a:off x="590204" y="532014"/>
            <a:ext cx="11155680" cy="5552902"/>
          </a:xfrm>
          <a:prstGeom prst="rect">
            <a:avLst/>
          </a:prstGeom>
          <a:noFill/>
          <a:ln w="28575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6" name="橢圓 5"/>
          <p:cNvSpPr/>
          <p:nvPr/>
        </p:nvSpPr>
        <p:spPr bwMode="auto">
          <a:xfrm>
            <a:off x="6043353" y="3898669"/>
            <a:ext cx="382385" cy="756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8" name="橢圓 7"/>
          <p:cNvSpPr/>
          <p:nvPr/>
        </p:nvSpPr>
        <p:spPr bwMode="auto">
          <a:xfrm>
            <a:off x="10399222" y="3582785"/>
            <a:ext cx="382385" cy="756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cxnSp>
        <p:nvCxnSpPr>
          <p:cNvPr id="9" name="直線接點 8"/>
          <p:cNvCxnSpPr/>
          <p:nvPr/>
        </p:nvCxnSpPr>
        <p:spPr>
          <a:xfrm flipH="1">
            <a:off x="997527" y="3025833"/>
            <a:ext cx="2032353" cy="12219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1694553" y="2656501"/>
            <a:ext cx="2919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Foam-1/foam-2(in yellow)</a:t>
            </a:r>
            <a:endParaRPr lang="zh-TW" altLang="en-US" dirty="0"/>
          </a:p>
        </p:txBody>
      </p:sp>
      <p:cxnSp>
        <p:nvCxnSpPr>
          <p:cNvPr id="12" name="直線接點 11"/>
          <p:cNvCxnSpPr/>
          <p:nvPr/>
        </p:nvCxnSpPr>
        <p:spPr>
          <a:xfrm>
            <a:off x="3029880" y="3025833"/>
            <a:ext cx="1583684" cy="18620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 flipH="1" flipV="1">
            <a:off x="6287317" y="4247804"/>
            <a:ext cx="1693420" cy="12967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/>
          <p:cNvCxnSpPr/>
          <p:nvPr/>
        </p:nvCxnSpPr>
        <p:spPr>
          <a:xfrm flipV="1">
            <a:off x="7980737" y="3898670"/>
            <a:ext cx="2531240" cy="16459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6823506" y="5570339"/>
            <a:ext cx="3056812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/>
              <a:t>Gap between rubber and case</a:t>
            </a:r>
            <a:endParaRPr lang="zh-TW" altLang="en-US"/>
          </a:p>
        </p:txBody>
      </p:sp>
      <p:sp>
        <p:nvSpPr>
          <p:cNvPr id="21" name="文字方塊 20"/>
          <p:cNvSpPr txBox="1"/>
          <p:nvPr/>
        </p:nvSpPr>
        <p:spPr>
          <a:xfrm>
            <a:off x="1137936" y="1231859"/>
            <a:ext cx="5398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Pre-action if leakage still existed after DVT :</a:t>
            </a:r>
          </a:p>
          <a:p>
            <a:pPr marL="342900" indent="-342900">
              <a:buAutoNum type="arabicPeriod"/>
            </a:pPr>
            <a:r>
              <a:rPr lang="en-US" altLang="zh-CN" dirty="0"/>
              <a:t>may thicken the foams to fill in the gap space.</a:t>
            </a:r>
            <a:endParaRPr lang="zh-TW" altLang="en-US" dirty="0"/>
          </a:p>
        </p:txBody>
      </p:sp>
      <p:cxnSp>
        <p:nvCxnSpPr>
          <p:cNvPr id="26" name="直線單箭頭接點 25"/>
          <p:cNvCxnSpPr/>
          <p:nvPr/>
        </p:nvCxnSpPr>
        <p:spPr>
          <a:xfrm>
            <a:off x="5827222" y="1537855"/>
            <a:ext cx="2784519" cy="6557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/>
          <p:nvPr/>
        </p:nvCxnSpPr>
        <p:spPr>
          <a:xfrm>
            <a:off x="5827222" y="1537855"/>
            <a:ext cx="3007964" cy="11007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427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50" y="2748008"/>
            <a:ext cx="5829819" cy="31152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 bwMode="auto">
          <a:xfrm>
            <a:off x="590204" y="532014"/>
            <a:ext cx="11155680" cy="5552902"/>
          </a:xfrm>
          <a:prstGeom prst="rect">
            <a:avLst/>
          </a:prstGeom>
          <a:noFill/>
          <a:ln w="28575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480" y="889461"/>
            <a:ext cx="2794759" cy="243129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480" y="3623771"/>
            <a:ext cx="2794759" cy="2418542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 bwMode="auto">
          <a:xfrm>
            <a:off x="2244437" y="4076584"/>
            <a:ext cx="382385" cy="756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6076604" y="3927384"/>
            <a:ext cx="382385" cy="756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8" name="向右箭號 7"/>
          <p:cNvSpPr/>
          <p:nvPr/>
        </p:nvSpPr>
        <p:spPr bwMode="auto">
          <a:xfrm>
            <a:off x="7532889" y="3738674"/>
            <a:ext cx="490451" cy="37742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137936" y="1231859"/>
            <a:ext cx="5398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Pre-action if leakage still existed after DVT :</a:t>
            </a:r>
          </a:p>
          <a:p>
            <a:pPr marL="342900" indent="-342900">
              <a:buAutoNum type="arabicPeriod"/>
            </a:pPr>
            <a:r>
              <a:rPr lang="en-US" altLang="zh-CN" dirty="0"/>
              <a:t>may extend the foams to fill in the gap space.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7419166" y="1504682"/>
            <a:ext cx="62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/>
              <a:t>gaps</a:t>
            </a:r>
            <a:endParaRPr lang="zh-TW" altLang="en-US"/>
          </a:p>
        </p:txBody>
      </p:sp>
      <p:cxnSp>
        <p:nvCxnSpPr>
          <p:cNvPr id="16" name="直線單箭頭接點 15"/>
          <p:cNvCxnSpPr>
            <a:stCxn id="10" idx="2"/>
          </p:cNvCxnSpPr>
          <p:nvPr/>
        </p:nvCxnSpPr>
        <p:spPr>
          <a:xfrm>
            <a:off x="7732638" y="1874014"/>
            <a:ext cx="2375638" cy="7528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>
            <a:stCxn id="10" idx="2"/>
          </p:cNvCxnSpPr>
          <p:nvPr/>
        </p:nvCxnSpPr>
        <p:spPr>
          <a:xfrm>
            <a:off x="7732638" y="1874014"/>
            <a:ext cx="2508642" cy="28098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573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03" y="3021811"/>
            <a:ext cx="8033583" cy="284558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7813" y="3183280"/>
            <a:ext cx="2567599" cy="288209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7813" y="598198"/>
            <a:ext cx="2338387" cy="254981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 bwMode="auto">
          <a:xfrm>
            <a:off x="590204" y="532014"/>
            <a:ext cx="11155680" cy="5552902"/>
          </a:xfrm>
          <a:prstGeom prst="rect">
            <a:avLst/>
          </a:prstGeom>
          <a:noFill/>
          <a:ln w="28575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6" name="橢圓 5"/>
          <p:cNvSpPr/>
          <p:nvPr/>
        </p:nvSpPr>
        <p:spPr bwMode="auto">
          <a:xfrm>
            <a:off x="10337006" y="5242242"/>
            <a:ext cx="994063" cy="756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9672336" y="3270278"/>
            <a:ext cx="1967214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/>
              <a:t>Groove to prevent molding issues </a:t>
            </a:r>
            <a:endParaRPr lang="zh-TW" altLang="en-US"/>
          </a:p>
        </p:txBody>
      </p:sp>
      <p:cxnSp>
        <p:nvCxnSpPr>
          <p:cNvPr id="9" name="直線單箭頭接點 8"/>
          <p:cNvCxnSpPr/>
          <p:nvPr/>
        </p:nvCxnSpPr>
        <p:spPr>
          <a:xfrm flipH="1">
            <a:off x="11058525" y="3916609"/>
            <a:ext cx="141508" cy="13256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橢圓 10"/>
          <p:cNvSpPr/>
          <p:nvPr/>
        </p:nvSpPr>
        <p:spPr bwMode="auto">
          <a:xfrm>
            <a:off x="9980257" y="2419350"/>
            <a:ext cx="713497" cy="602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290" y="911363"/>
            <a:ext cx="2119521" cy="1596264"/>
          </a:xfrm>
          <a:prstGeom prst="rect">
            <a:avLst/>
          </a:prstGeom>
        </p:spPr>
      </p:pic>
      <p:cxnSp>
        <p:nvCxnSpPr>
          <p:cNvPr id="13" name="直線單箭頭接點 12"/>
          <p:cNvCxnSpPr/>
          <p:nvPr/>
        </p:nvCxnSpPr>
        <p:spPr>
          <a:xfrm flipH="1" flipV="1">
            <a:off x="8429625" y="1857647"/>
            <a:ext cx="1621386" cy="7498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1243794" y="899750"/>
            <a:ext cx="53982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We can see the groove feature (</a:t>
            </a:r>
            <a:r>
              <a:rPr lang="en-US" altLang="zh-CN" dirty="0">
                <a:solidFill>
                  <a:srgbClr val="FF0000"/>
                </a:solidFill>
              </a:rPr>
              <a:t>A</a:t>
            </a:r>
            <a:r>
              <a:rPr lang="en-US" altLang="zh-CN" dirty="0"/>
              <a:t> area) has been created to prevent molding defects on case bottom.</a:t>
            </a:r>
          </a:p>
          <a:p>
            <a:endParaRPr lang="en-US" altLang="zh-TW" dirty="0"/>
          </a:p>
          <a:p>
            <a:r>
              <a:rPr lang="en-US" altLang="zh-TW" dirty="0"/>
              <a:t>But </a:t>
            </a:r>
            <a:r>
              <a:rPr lang="en-US" altLang="zh-TW" dirty="0" err="1"/>
              <a:t>silimar</a:t>
            </a:r>
            <a:r>
              <a:rPr lang="en-US" altLang="zh-TW" dirty="0"/>
              <a:t> design features( likes </a:t>
            </a:r>
            <a:r>
              <a:rPr lang="en-US" altLang="zh-TW" dirty="0">
                <a:solidFill>
                  <a:srgbClr val="FF0000"/>
                </a:solidFill>
              </a:rPr>
              <a:t>B</a:t>
            </a:r>
            <a:r>
              <a:rPr lang="en-US" altLang="zh-TW" dirty="0"/>
              <a:t> area )are still not optimized yet, has the tooling shop evaluated and confirmed that it is workable for molding as well?</a:t>
            </a:r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11260933" y="480632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>
                <a:solidFill>
                  <a:srgbClr val="FF0000"/>
                </a:solidFill>
              </a:rPr>
              <a:t>A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9905999" y="2108483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>
                <a:solidFill>
                  <a:srgbClr val="FF0000"/>
                </a:solidFill>
              </a:rPr>
              <a:t>B</a:t>
            </a:r>
            <a:endParaRPr lang="zh-TW" altLang="en-US">
              <a:solidFill>
                <a:srgbClr val="FF0000"/>
              </a:solidFill>
            </a:endParaRPr>
          </a:p>
        </p:txBody>
      </p:sp>
      <p:cxnSp>
        <p:nvCxnSpPr>
          <p:cNvPr id="20" name="直線單箭頭接點 19"/>
          <p:cNvCxnSpPr/>
          <p:nvPr/>
        </p:nvCxnSpPr>
        <p:spPr>
          <a:xfrm flipH="1">
            <a:off x="4038600" y="3514725"/>
            <a:ext cx="571235" cy="10422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/>
        </p:nvSpPr>
        <p:spPr>
          <a:xfrm>
            <a:off x="4665840" y="333005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>
                <a:solidFill>
                  <a:srgbClr val="FF0000"/>
                </a:solidFill>
              </a:rPr>
              <a:t>A</a:t>
            </a:r>
            <a:endParaRPr lang="zh-TW" altLang="en-US">
              <a:solidFill>
                <a:srgbClr val="FF0000"/>
              </a:solidFill>
            </a:endParaRPr>
          </a:p>
        </p:txBody>
      </p:sp>
      <p:cxnSp>
        <p:nvCxnSpPr>
          <p:cNvPr id="23" name="直線單箭頭接點 22"/>
          <p:cNvCxnSpPr/>
          <p:nvPr/>
        </p:nvCxnSpPr>
        <p:spPr>
          <a:xfrm flipH="1">
            <a:off x="1168641" y="3021811"/>
            <a:ext cx="971454" cy="5677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 flipH="1">
            <a:off x="1688703" y="3021811"/>
            <a:ext cx="451392" cy="10090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單箭頭接點 24"/>
          <p:cNvCxnSpPr/>
          <p:nvPr/>
        </p:nvCxnSpPr>
        <p:spPr>
          <a:xfrm flipV="1">
            <a:off x="4400550" y="5081227"/>
            <a:ext cx="320744" cy="5392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/>
          <p:nvPr/>
        </p:nvCxnSpPr>
        <p:spPr>
          <a:xfrm flipH="1">
            <a:off x="7707652" y="4086475"/>
            <a:ext cx="690447" cy="12597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/>
          <p:nvPr/>
        </p:nvCxnSpPr>
        <p:spPr>
          <a:xfrm>
            <a:off x="8385235" y="4094296"/>
            <a:ext cx="188733" cy="11150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/>
          <p:cNvSpPr txBox="1"/>
          <p:nvPr/>
        </p:nvSpPr>
        <p:spPr>
          <a:xfrm>
            <a:off x="2196100" y="283714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>
                <a:solidFill>
                  <a:srgbClr val="FF0000"/>
                </a:solidFill>
              </a:rPr>
              <a:t>B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8356684" y="383326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>
                <a:solidFill>
                  <a:srgbClr val="FF0000"/>
                </a:solidFill>
              </a:rPr>
              <a:t>B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4025685" y="541684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>
                <a:solidFill>
                  <a:srgbClr val="FF0000"/>
                </a:solidFill>
              </a:rPr>
              <a:t>B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52EA744-EFB0-4C4B-A87A-6ACC2B9EDFA7}"/>
              </a:ext>
            </a:extLst>
          </p:cNvPr>
          <p:cNvSpPr/>
          <p:nvPr/>
        </p:nvSpPr>
        <p:spPr bwMode="auto">
          <a:xfrm>
            <a:off x="1047421" y="5773066"/>
            <a:ext cx="10011104" cy="8279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r>
              <a:rPr lang="en-US" altLang="ko-KR" sz="1600" dirty="0">
                <a:solidFill>
                  <a:srgbClr val="000000"/>
                </a:solidFill>
              </a:rPr>
              <a:t>Feedback from </a:t>
            </a:r>
            <a:r>
              <a:rPr lang="en-US" altLang="ko-KR" sz="1600" dirty="0" err="1">
                <a:solidFill>
                  <a:srgbClr val="000000"/>
                </a:solidFill>
              </a:rPr>
              <a:t>Inkel</a:t>
            </a:r>
            <a:endParaRPr lang="en-US" altLang="ko-KR" sz="1600" dirty="0">
              <a:solidFill>
                <a:srgbClr val="000000"/>
              </a:solidFill>
            </a:endParaRPr>
          </a:p>
          <a:p>
            <a:r>
              <a:rPr lang="en-US" altLang="ko-KR" sz="1600" dirty="0">
                <a:solidFill>
                  <a:srgbClr val="0000CC"/>
                </a:solidFill>
              </a:rPr>
              <a:t>19.oct’20 </a:t>
            </a:r>
            <a:r>
              <a:rPr lang="en-US" altLang="ko-KR" sz="1600" dirty="0" err="1">
                <a:solidFill>
                  <a:srgbClr val="0000CC"/>
                </a:solidFill>
              </a:rPr>
              <a:t>Mecha</a:t>
            </a:r>
            <a:r>
              <a:rPr lang="en-US" altLang="ko-KR" sz="1600" dirty="0">
                <a:solidFill>
                  <a:srgbClr val="0000CC"/>
                </a:solidFill>
              </a:rPr>
              <a:t> : The condition of part A is a condition to reduce adverse effects on the lower side of the product.</a:t>
            </a:r>
            <a:br>
              <a:rPr lang="en-US" altLang="ko-KR" sz="1600" dirty="0">
                <a:solidFill>
                  <a:srgbClr val="0000CC"/>
                </a:solidFill>
              </a:rPr>
            </a:br>
            <a:r>
              <a:rPr lang="en-US" altLang="ko-KR" sz="1600" dirty="0">
                <a:solidFill>
                  <a:srgbClr val="0000CC"/>
                </a:solidFill>
              </a:rPr>
              <a:t>However, the condition of Part B is not so.</a:t>
            </a:r>
          </a:p>
        </p:txBody>
      </p:sp>
    </p:spTree>
    <p:extLst>
      <p:ext uri="{BB962C8B-B14F-4D97-AF65-F5344CB8AC3E}">
        <p14:creationId xmlns:p14="http://schemas.microsoft.com/office/powerpoint/2010/main" val="148243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7392" y="2784763"/>
            <a:ext cx="4342877" cy="3044363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2167" y="2522037"/>
            <a:ext cx="4631921" cy="310239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 bwMode="auto">
          <a:xfrm>
            <a:off x="590204" y="532014"/>
            <a:ext cx="11155680" cy="5552902"/>
          </a:xfrm>
          <a:prstGeom prst="rect">
            <a:avLst/>
          </a:prstGeom>
          <a:noFill/>
          <a:ln w="28575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cxnSp>
        <p:nvCxnSpPr>
          <p:cNvPr id="5" name="直線單箭頭接點 4"/>
          <p:cNvCxnSpPr/>
          <p:nvPr/>
        </p:nvCxnSpPr>
        <p:spPr>
          <a:xfrm>
            <a:off x="8889595" y="3241964"/>
            <a:ext cx="0" cy="4239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647392" y="1045412"/>
            <a:ext cx="53982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Pls evaluate if it is available to add ribs from case top,  to </a:t>
            </a:r>
            <a:r>
              <a:rPr lang="en-US" altLang="zh-CN" dirty="0" err="1"/>
              <a:t>limite</a:t>
            </a:r>
            <a:r>
              <a:rPr lang="en-US" altLang="zh-CN" dirty="0"/>
              <a:t> the potential movement or shake on bracket-side-LED, there seems only one screw to fix this part.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3628635" y="3059040"/>
            <a:ext cx="994063" cy="756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9" name="向右箭號 8"/>
          <p:cNvSpPr/>
          <p:nvPr/>
        </p:nvSpPr>
        <p:spPr bwMode="auto">
          <a:xfrm>
            <a:off x="6342611" y="3815498"/>
            <a:ext cx="399011" cy="25773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cxnSp>
        <p:nvCxnSpPr>
          <p:cNvPr id="11" name="直線單箭頭接點 10"/>
          <p:cNvCxnSpPr/>
          <p:nvPr/>
        </p:nvCxnSpPr>
        <p:spPr>
          <a:xfrm flipH="1">
            <a:off x="4214553" y="1898793"/>
            <a:ext cx="423761" cy="11602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B45D3B32-BA18-4091-812B-3DA4978AA052}"/>
              </a:ext>
            </a:extLst>
          </p:cNvPr>
          <p:cNvSpPr/>
          <p:nvPr/>
        </p:nvSpPr>
        <p:spPr bwMode="auto">
          <a:xfrm>
            <a:off x="590204" y="4984611"/>
            <a:ext cx="11518669" cy="18374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r>
              <a:rPr lang="en-US" altLang="ko-KR" sz="1600" dirty="0">
                <a:solidFill>
                  <a:srgbClr val="000000"/>
                </a:solidFill>
              </a:rPr>
              <a:t>ALT</a:t>
            </a:r>
          </a:p>
          <a:p>
            <a:r>
              <a:rPr lang="en-US" altLang="ko-KR" sz="1600" dirty="0">
                <a:solidFill>
                  <a:srgbClr val="000000"/>
                </a:solidFill>
              </a:rPr>
              <a:t>Side LED Bracket fix point : screw 1 pcs + Grill conjunction</a:t>
            </a:r>
          </a:p>
          <a:p>
            <a:endParaRPr lang="en-US" altLang="ko-KR" sz="1600" dirty="0">
              <a:solidFill>
                <a:srgbClr val="000000"/>
              </a:solidFill>
            </a:endParaRPr>
          </a:p>
          <a:p>
            <a:r>
              <a:rPr lang="en-US" altLang="ko-KR" sz="1600" dirty="0">
                <a:solidFill>
                  <a:srgbClr val="000000"/>
                </a:solidFill>
              </a:rPr>
              <a:t>Feedback from </a:t>
            </a:r>
            <a:r>
              <a:rPr lang="en-US" altLang="ko-KR" sz="1600" dirty="0" err="1">
                <a:solidFill>
                  <a:srgbClr val="000000"/>
                </a:solidFill>
              </a:rPr>
              <a:t>Inkel</a:t>
            </a:r>
            <a:endParaRPr lang="en-US" altLang="ko-KR" sz="1600" dirty="0">
              <a:solidFill>
                <a:srgbClr val="000000"/>
              </a:solidFill>
            </a:endParaRPr>
          </a:p>
          <a:p>
            <a:r>
              <a:rPr lang="en-US" altLang="ko-KR" sz="1600" dirty="0">
                <a:solidFill>
                  <a:srgbClr val="0000CC"/>
                </a:solidFill>
              </a:rPr>
              <a:t>19.oct’20 </a:t>
            </a:r>
            <a:r>
              <a:rPr lang="en-US" altLang="ko-KR" sz="1600" dirty="0" err="1">
                <a:solidFill>
                  <a:srgbClr val="0000CC"/>
                </a:solidFill>
              </a:rPr>
              <a:t>Mecha</a:t>
            </a:r>
            <a:r>
              <a:rPr lang="en-US" altLang="ko-KR" sz="1600" dirty="0">
                <a:solidFill>
                  <a:srgbClr val="0000CC"/>
                </a:solidFill>
              </a:rPr>
              <a:t> : "Case Top" is an important part where the condition of the upper side affects the appearance quality. </a:t>
            </a:r>
          </a:p>
          <a:p>
            <a:r>
              <a:rPr lang="en-US" altLang="ko-KR" sz="1600" dirty="0">
                <a:solidFill>
                  <a:srgbClr val="0000CC"/>
                </a:solidFill>
              </a:rPr>
              <a:t>The more shapes are added to the lower side of the "Case Top", the worse the condition of the upper side.</a:t>
            </a:r>
          </a:p>
        </p:txBody>
      </p:sp>
      <p:sp>
        <p:nvSpPr>
          <p:cNvPr id="13" name="向右箭號 8">
            <a:extLst>
              <a:ext uri="{FF2B5EF4-FFF2-40B4-BE49-F238E27FC236}">
                <a16:creationId xmlns:a16="http://schemas.microsoft.com/office/drawing/2014/main" id="{537F8F4F-0E09-41AC-A25B-A80106CAA80B}"/>
              </a:ext>
            </a:extLst>
          </p:cNvPr>
          <p:cNvSpPr/>
          <p:nvPr/>
        </p:nvSpPr>
        <p:spPr bwMode="auto">
          <a:xfrm rot="20179557">
            <a:off x="5528826" y="4725118"/>
            <a:ext cx="2448402" cy="315121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13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590204" y="532014"/>
            <a:ext cx="11155680" cy="5552902"/>
          </a:xfrm>
          <a:prstGeom prst="rect">
            <a:avLst/>
          </a:prstGeom>
          <a:noFill/>
          <a:ln w="28575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129" y="3128882"/>
            <a:ext cx="5731703" cy="236531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 bwMode="auto">
          <a:xfrm>
            <a:off x="3657600" y="3852091"/>
            <a:ext cx="1188720" cy="465513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198558" y="1507283"/>
            <a:ext cx="5398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can we update the </a:t>
            </a:r>
            <a:r>
              <a:rPr lang="en-US" altLang="zh-CN" dirty="0" err="1"/>
              <a:t>heatspreader_AMP_Top</a:t>
            </a:r>
            <a:r>
              <a:rPr lang="en-US" altLang="zh-CN" dirty="0"/>
              <a:t> likes this? So that it is more easy to insert the cable connector.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365" y="2989979"/>
            <a:ext cx="4113876" cy="2806325"/>
          </a:xfrm>
          <a:prstGeom prst="rect">
            <a:avLst/>
          </a:prstGeom>
        </p:spPr>
      </p:pic>
      <p:cxnSp>
        <p:nvCxnSpPr>
          <p:cNvPr id="8" name="直線單箭頭接點 7"/>
          <p:cNvCxnSpPr>
            <a:stCxn id="5" idx="2"/>
          </p:cNvCxnSpPr>
          <p:nvPr/>
        </p:nvCxnSpPr>
        <p:spPr>
          <a:xfrm>
            <a:off x="3897695" y="2153614"/>
            <a:ext cx="354265" cy="16101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6951097" y="1440781"/>
            <a:ext cx="4495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Accordingly, the </a:t>
            </a:r>
            <a:r>
              <a:rPr lang="en-US" altLang="zh-CN" dirty="0" err="1"/>
              <a:t>holder_mic</a:t>
            </a:r>
            <a:r>
              <a:rPr lang="en-US" altLang="zh-CN" dirty="0"/>
              <a:t> needs to be make a cut out(in red color) to prevent interference.</a:t>
            </a:r>
          </a:p>
          <a:p>
            <a:r>
              <a:rPr lang="en-US" altLang="zh-TW" dirty="0"/>
              <a:t>Pls confirm if available?</a:t>
            </a:r>
            <a:endParaRPr lang="zh-TW" altLang="en-US" dirty="0"/>
          </a:p>
        </p:txBody>
      </p:sp>
      <p:cxnSp>
        <p:nvCxnSpPr>
          <p:cNvPr id="12" name="直線單箭頭接點 11"/>
          <p:cNvCxnSpPr/>
          <p:nvPr/>
        </p:nvCxnSpPr>
        <p:spPr>
          <a:xfrm>
            <a:off x="8652575" y="2364111"/>
            <a:ext cx="798996" cy="20998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向右箭號 13"/>
          <p:cNvSpPr/>
          <p:nvPr/>
        </p:nvSpPr>
        <p:spPr bwMode="auto">
          <a:xfrm>
            <a:off x="6858000" y="4214553"/>
            <a:ext cx="374073" cy="24938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113B884-171E-4F42-8611-33B01B5BD356}"/>
              </a:ext>
            </a:extLst>
          </p:cNvPr>
          <p:cNvSpPr/>
          <p:nvPr/>
        </p:nvSpPr>
        <p:spPr bwMode="auto">
          <a:xfrm>
            <a:off x="938992" y="5254520"/>
            <a:ext cx="10806892" cy="11676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r>
              <a:rPr lang="en-US" altLang="ko-KR" sz="1600" dirty="0">
                <a:solidFill>
                  <a:srgbClr val="000000"/>
                </a:solidFill>
              </a:rPr>
              <a:t>ALT Feedback</a:t>
            </a:r>
          </a:p>
          <a:p>
            <a:r>
              <a:rPr lang="en-US" altLang="ko-KR" sz="1400" dirty="0">
                <a:solidFill>
                  <a:srgbClr val="000000"/>
                </a:solidFill>
              </a:rPr>
              <a:t>This structure is not recommend. If apply this update, we expected side effect “Vibration and noise”</a:t>
            </a:r>
          </a:p>
          <a:p>
            <a:r>
              <a:rPr lang="en-US" altLang="ko-KR" sz="1400" dirty="0">
                <a:solidFill>
                  <a:srgbClr val="000000"/>
                </a:solidFill>
              </a:rPr>
              <a:t>And </a:t>
            </a:r>
            <a:r>
              <a:rPr lang="en-US" altLang="ko-KR" sz="1400" dirty="0" err="1">
                <a:solidFill>
                  <a:srgbClr val="000000"/>
                </a:solidFill>
              </a:rPr>
              <a:t>holder_mic</a:t>
            </a:r>
            <a:r>
              <a:rPr lang="en-US" altLang="ko-KR" sz="1400" dirty="0">
                <a:solidFill>
                  <a:srgbClr val="000000"/>
                </a:solidFill>
              </a:rPr>
              <a:t> cut out the ribs as you marked, It will weaken the fixation strength on the bracket. As a result, it can affect the microphone ceiling.</a:t>
            </a:r>
          </a:p>
          <a:p>
            <a:endParaRPr lang="en-US" altLang="ko-KR" sz="1400" dirty="0">
              <a:solidFill>
                <a:srgbClr val="000000"/>
              </a:solidFill>
            </a:endParaRPr>
          </a:p>
          <a:p>
            <a:r>
              <a:rPr lang="en-US" altLang="ko-KR" sz="1400" dirty="0" err="1">
                <a:solidFill>
                  <a:srgbClr val="000000"/>
                </a:solidFill>
              </a:rPr>
              <a:t>Inkel</a:t>
            </a:r>
            <a:r>
              <a:rPr lang="en-US" altLang="ko-KR" sz="1400" dirty="0">
                <a:solidFill>
                  <a:srgbClr val="000000"/>
                </a:solidFill>
              </a:rPr>
              <a:t> &amp; ALT suggest to more easy to insert cable connect, See the Next</a:t>
            </a:r>
            <a:r>
              <a:rPr lang="ko-KR" altLang="en-US" sz="1400" dirty="0">
                <a:solidFill>
                  <a:srgbClr val="000000"/>
                </a:solidFill>
              </a:rPr>
              <a:t> </a:t>
            </a:r>
            <a:r>
              <a:rPr lang="en-US" altLang="ko-KR" sz="1400" dirty="0">
                <a:solidFill>
                  <a:srgbClr val="000000"/>
                </a:solidFill>
              </a:rPr>
              <a:t>page </a:t>
            </a:r>
          </a:p>
        </p:txBody>
      </p:sp>
    </p:spTree>
    <p:extLst>
      <p:ext uri="{BB962C8B-B14F-4D97-AF65-F5344CB8AC3E}">
        <p14:creationId xmlns:p14="http://schemas.microsoft.com/office/powerpoint/2010/main" val="1938692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B39C0CF-2DE1-4325-A1E4-CB4700F21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232" y="2359342"/>
            <a:ext cx="10744200" cy="3114675"/>
          </a:xfrm>
          <a:prstGeom prst="rect">
            <a:avLst/>
          </a:prstGeom>
        </p:spPr>
      </p:pic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551476C6-E182-409E-8EB1-33A035BF6760}"/>
              </a:ext>
            </a:extLst>
          </p:cNvPr>
          <p:cNvCxnSpPr>
            <a:cxnSpLocks/>
          </p:cNvCxnSpPr>
          <p:nvPr/>
        </p:nvCxnSpPr>
        <p:spPr>
          <a:xfrm flipH="1">
            <a:off x="7167154" y="2146994"/>
            <a:ext cx="592183" cy="1824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F44CC996-A35E-4647-BE47-F96E016AC10D}"/>
              </a:ext>
            </a:extLst>
          </p:cNvPr>
          <p:cNvSpPr/>
          <p:nvPr/>
        </p:nvSpPr>
        <p:spPr bwMode="auto">
          <a:xfrm>
            <a:off x="7637346" y="1319018"/>
            <a:ext cx="3927764" cy="8279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r>
              <a:rPr lang="en-US" altLang="ko-KR" sz="1600" dirty="0">
                <a:solidFill>
                  <a:srgbClr val="000000"/>
                </a:solidFill>
              </a:rPr>
              <a:t>ALT</a:t>
            </a:r>
          </a:p>
          <a:p>
            <a:pPr algn="ctr"/>
            <a:r>
              <a:rPr lang="en-US" altLang="ko-KR" sz="1600" dirty="0">
                <a:solidFill>
                  <a:srgbClr val="000000"/>
                </a:solidFill>
              </a:rPr>
              <a:t>Delete.  Not use hole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6B4461E7-AC30-4C7C-8938-66B4145909A3}"/>
              </a:ext>
            </a:extLst>
          </p:cNvPr>
          <p:cNvCxnSpPr>
            <a:cxnSpLocks/>
          </p:cNvCxnSpPr>
          <p:nvPr/>
        </p:nvCxnSpPr>
        <p:spPr>
          <a:xfrm>
            <a:off x="6736080" y="1637211"/>
            <a:ext cx="1" cy="1223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3D9232A-67F9-47DB-91FF-FA9D9F0C557D}"/>
              </a:ext>
            </a:extLst>
          </p:cNvPr>
          <p:cNvSpPr/>
          <p:nvPr/>
        </p:nvSpPr>
        <p:spPr bwMode="auto">
          <a:xfrm>
            <a:off x="3635757" y="808820"/>
            <a:ext cx="3927764" cy="8279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r>
              <a:rPr lang="en-US" altLang="ko-KR" sz="1600" dirty="0">
                <a:solidFill>
                  <a:srgbClr val="000000"/>
                </a:solidFill>
              </a:rPr>
              <a:t>ALT</a:t>
            </a:r>
          </a:p>
          <a:p>
            <a:pPr algn="ctr"/>
            <a:r>
              <a:rPr lang="en-US" altLang="ko-KR" sz="1600" dirty="0">
                <a:solidFill>
                  <a:srgbClr val="000000"/>
                </a:solidFill>
              </a:rPr>
              <a:t>Make the hole bigger than it is now.</a:t>
            </a: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FC660B08-7376-4E94-BBC4-C4D8F6958884}"/>
              </a:ext>
            </a:extLst>
          </p:cNvPr>
          <p:cNvCxnSpPr>
            <a:cxnSpLocks/>
          </p:cNvCxnSpPr>
          <p:nvPr/>
        </p:nvCxnSpPr>
        <p:spPr>
          <a:xfrm>
            <a:off x="4432664" y="3680927"/>
            <a:ext cx="0" cy="882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5018ED6-05D2-413D-BB96-E607815BE99D}"/>
              </a:ext>
            </a:extLst>
          </p:cNvPr>
          <p:cNvSpPr/>
          <p:nvPr/>
        </p:nvSpPr>
        <p:spPr bwMode="auto">
          <a:xfrm>
            <a:off x="888118" y="3059051"/>
            <a:ext cx="3927764" cy="8279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r>
              <a:rPr lang="en-US" altLang="ko-KR" sz="1600" dirty="0">
                <a:solidFill>
                  <a:srgbClr val="000000"/>
                </a:solidFill>
              </a:rPr>
              <a:t>ALT</a:t>
            </a:r>
          </a:p>
          <a:p>
            <a:pPr algn="ctr"/>
            <a:r>
              <a:rPr lang="en-US" altLang="ko-KR" sz="1600" dirty="0">
                <a:solidFill>
                  <a:srgbClr val="000000"/>
                </a:solidFill>
              </a:rPr>
              <a:t>OPEN Red square section 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1D0A3B4B-0036-4ABF-B1B7-D2F0D94EB425}"/>
              </a:ext>
            </a:extLst>
          </p:cNvPr>
          <p:cNvSpPr/>
          <p:nvPr/>
        </p:nvSpPr>
        <p:spPr bwMode="auto">
          <a:xfrm>
            <a:off x="4084321" y="4207715"/>
            <a:ext cx="940526" cy="6163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ko-KR" altLang="en-US" sz="1600" dirty="0">
              <a:solidFill>
                <a:srgbClr val="000000"/>
              </a:solidFill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2486C79F-C899-4D62-87AD-377FC58D10E7}"/>
              </a:ext>
            </a:extLst>
          </p:cNvPr>
          <p:cNvSpPr/>
          <p:nvPr/>
        </p:nvSpPr>
        <p:spPr bwMode="auto">
          <a:xfrm>
            <a:off x="5085806" y="4207715"/>
            <a:ext cx="557348" cy="616390"/>
          </a:xfrm>
          <a:prstGeom prst="roundRect">
            <a:avLst/>
          </a:prstGeom>
          <a:noFill/>
          <a:ln w="38100">
            <a:solidFill>
              <a:srgbClr val="00CC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ko-KR" altLang="en-US" sz="1600" dirty="0">
              <a:solidFill>
                <a:srgbClr val="000000"/>
              </a:solidFill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ACE59A79-1ABF-4466-B16A-89C526A3D0FD}"/>
              </a:ext>
            </a:extLst>
          </p:cNvPr>
          <p:cNvCxnSpPr>
            <a:cxnSpLocks/>
          </p:cNvCxnSpPr>
          <p:nvPr/>
        </p:nvCxnSpPr>
        <p:spPr>
          <a:xfrm flipH="1">
            <a:off x="5599639" y="2160571"/>
            <a:ext cx="2037707" cy="2310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C4B2A7B4-8704-4265-8A84-D167ED707747}"/>
              </a:ext>
            </a:extLst>
          </p:cNvPr>
          <p:cNvSpPr/>
          <p:nvPr/>
        </p:nvSpPr>
        <p:spPr bwMode="auto">
          <a:xfrm>
            <a:off x="6919016" y="4061350"/>
            <a:ext cx="722811" cy="292730"/>
          </a:xfrm>
          <a:prstGeom prst="roundRect">
            <a:avLst/>
          </a:prstGeom>
          <a:noFill/>
          <a:ln w="38100">
            <a:solidFill>
              <a:srgbClr val="00CC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ko-KR" altLang="en-US" sz="1600" dirty="0">
              <a:solidFill>
                <a:srgbClr val="000000"/>
              </a:solidFill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72301256-168A-474A-BD18-64CDE3A935DB}"/>
              </a:ext>
            </a:extLst>
          </p:cNvPr>
          <p:cNvSpPr/>
          <p:nvPr/>
        </p:nvSpPr>
        <p:spPr bwMode="auto">
          <a:xfrm>
            <a:off x="6265817" y="2851501"/>
            <a:ext cx="940526" cy="6163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ko-KR" altLang="en-US" sz="1600" dirty="0">
              <a:solidFill>
                <a:srgbClr val="000000"/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F1A5736-0A02-4B16-B959-6FFD7DB19EC2}"/>
              </a:ext>
            </a:extLst>
          </p:cNvPr>
          <p:cNvSpPr/>
          <p:nvPr/>
        </p:nvSpPr>
        <p:spPr bwMode="auto">
          <a:xfrm>
            <a:off x="8007658" y="944606"/>
            <a:ext cx="3775039" cy="2682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r>
              <a:rPr lang="en-US" altLang="ko-KR" sz="1600" dirty="0">
                <a:solidFill>
                  <a:srgbClr val="000000"/>
                </a:solidFill>
              </a:rPr>
              <a:t>heatspreader_amp_top_assy_20201012.stp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DFAD5DB-EC71-4737-8DB3-B82384AD09B0}"/>
              </a:ext>
            </a:extLst>
          </p:cNvPr>
          <p:cNvSpPr/>
          <p:nvPr/>
        </p:nvSpPr>
        <p:spPr bwMode="auto">
          <a:xfrm>
            <a:off x="888118" y="5121372"/>
            <a:ext cx="10806892" cy="11676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r>
              <a:rPr lang="en-US" altLang="ko-KR" sz="1600" dirty="0">
                <a:solidFill>
                  <a:srgbClr val="000000"/>
                </a:solidFill>
              </a:rPr>
              <a:t>ALT Feedback</a:t>
            </a:r>
          </a:p>
          <a:p>
            <a:r>
              <a:rPr lang="en-US" altLang="ko-KR" sz="1600" dirty="0">
                <a:solidFill>
                  <a:srgbClr val="000000"/>
                </a:solidFill>
              </a:rPr>
              <a:t>To ease insert the connector, open bigger connector area hole. “Red square section “</a:t>
            </a:r>
          </a:p>
        </p:txBody>
      </p:sp>
    </p:spTree>
    <p:extLst>
      <p:ext uri="{BB962C8B-B14F-4D97-AF65-F5344CB8AC3E}">
        <p14:creationId xmlns:p14="http://schemas.microsoft.com/office/powerpoint/2010/main" val="3364105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590204" y="532014"/>
            <a:ext cx="11155680" cy="5552902"/>
          </a:xfrm>
          <a:prstGeom prst="rect">
            <a:avLst/>
          </a:prstGeom>
          <a:noFill/>
          <a:ln w="28575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6252" y="680651"/>
            <a:ext cx="2981463" cy="214567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252" y="3163393"/>
            <a:ext cx="1930558" cy="258445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1651" y="3163393"/>
            <a:ext cx="5655527" cy="2584457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421650" y="1201372"/>
            <a:ext cx="5655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We need cable ties and clamp in next coming production.  Any requirement for this from </a:t>
            </a:r>
            <a:r>
              <a:rPr lang="en-US" altLang="zh-TW" dirty="0" err="1"/>
              <a:t>Inkel’s</a:t>
            </a:r>
            <a:r>
              <a:rPr lang="en-US" altLang="zh-TW" dirty="0"/>
              <a:t> point of view? </a:t>
            </a:r>
            <a:endParaRPr lang="zh-TW" altLang="en-US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35DEE01-B279-413D-B72F-E43A0127D04D}"/>
              </a:ext>
            </a:extLst>
          </p:cNvPr>
          <p:cNvSpPr/>
          <p:nvPr/>
        </p:nvSpPr>
        <p:spPr bwMode="auto">
          <a:xfrm>
            <a:off x="574880" y="5010298"/>
            <a:ext cx="11026916" cy="15133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r>
              <a:rPr lang="en-US" altLang="ko-KR" sz="1600" dirty="0">
                <a:solidFill>
                  <a:srgbClr val="000000"/>
                </a:solidFill>
              </a:rPr>
              <a:t>Feedback from </a:t>
            </a:r>
            <a:r>
              <a:rPr lang="en-US" altLang="ko-KR" sz="1600" dirty="0" err="1">
                <a:solidFill>
                  <a:srgbClr val="000000"/>
                </a:solidFill>
              </a:rPr>
              <a:t>Inkel</a:t>
            </a:r>
            <a:endParaRPr lang="en-US" altLang="ko-KR" sz="1600" dirty="0">
              <a:solidFill>
                <a:srgbClr val="000000"/>
              </a:solidFill>
            </a:endParaRPr>
          </a:p>
          <a:p>
            <a:r>
              <a:rPr lang="en-US" altLang="ko-KR" sz="1600" dirty="0">
                <a:solidFill>
                  <a:srgbClr val="0000CC"/>
                </a:solidFill>
              </a:rPr>
              <a:t>19.oct’20 </a:t>
            </a:r>
            <a:r>
              <a:rPr lang="en-US" altLang="ko-KR" sz="1600" dirty="0" err="1">
                <a:solidFill>
                  <a:srgbClr val="0000CC"/>
                </a:solidFill>
              </a:rPr>
              <a:t>Mecha</a:t>
            </a:r>
            <a:r>
              <a:rPr lang="en-US" altLang="ko-KR" sz="1600" dirty="0">
                <a:solidFill>
                  <a:srgbClr val="0000CC"/>
                </a:solidFill>
              </a:rPr>
              <a:t> : If space allows, you can use a tie or clamp. It is also important to wrap the cable covering with foam material.</a:t>
            </a:r>
          </a:p>
          <a:p>
            <a:endParaRPr lang="en-US" altLang="ko-KR" sz="1800" dirty="0">
              <a:solidFill>
                <a:srgbClr val="000000"/>
              </a:solidFill>
            </a:endParaRPr>
          </a:p>
          <a:p>
            <a:r>
              <a:rPr lang="en-US" altLang="ko-KR" sz="1800" dirty="0">
                <a:solidFill>
                  <a:srgbClr val="000000"/>
                </a:solidFill>
              </a:rPr>
              <a:t>ALT Feedback</a:t>
            </a:r>
          </a:p>
          <a:p>
            <a:r>
              <a:rPr lang="en-US" altLang="ko-KR" sz="1600" dirty="0">
                <a:solidFill>
                  <a:srgbClr val="000000"/>
                </a:solidFill>
              </a:rPr>
              <a:t>If apply this clamp, make </a:t>
            </a:r>
            <a:r>
              <a:rPr lang="en-US" altLang="ko-KR" sz="1600">
                <a:solidFill>
                  <a:srgbClr val="000000"/>
                </a:solidFill>
              </a:rPr>
              <a:t>the prevention </a:t>
            </a:r>
            <a:r>
              <a:rPr lang="en-US" altLang="ko-KR" sz="1600" dirty="0">
                <a:solidFill>
                  <a:srgbClr val="000000"/>
                </a:solidFill>
              </a:rPr>
              <a:t>action “Vibration and noise”</a:t>
            </a:r>
          </a:p>
          <a:p>
            <a:endParaRPr lang="en-US" altLang="ko-KR" sz="16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001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00B050"/>
        </a:solidFill>
      </a:spPr>
      <a:bodyPr wrap="none" lIns="103900" tIns="51951" rIns="103900" bIns="51951" anchor="ctr"/>
      <a:lstStyle>
        <a:defPPr algn="ctr">
          <a:defRPr sz="1600" dirty="0">
            <a:solidFill>
              <a:srgbClr val="000000"/>
            </a:solidFill>
          </a:defRPr>
        </a:defPPr>
      </a:lstStyle>
      <a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43271</TotalTime>
  <Words>614</Words>
  <Application>Microsoft Office PowerPoint</Application>
  <PresentationFormat>와이드스크린</PresentationFormat>
  <Paragraphs>58</Paragraphs>
  <Slides>8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佈景主題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Son Seunghwan</cp:lastModifiedBy>
  <cp:revision>1157</cp:revision>
  <dcterms:created xsi:type="dcterms:W3CDTF">2018-11-16T05:26:15Z</dcterms:created>
  <dcterms:modified xsi:type="dcterms:W3CDTF">2020-10-19T08:43:42Z</dcterms:modified>
</cp:coreProperties>
</file>